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499" r:id="rId20"/>
    <p:sldId id="501" r:id="rId21"/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4603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B2EE-7E03-4048-9F01-F4E902DC1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E5E00-E0C1-5249-9E1C-62D41FB8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1AD-9F1D-1443-AD33-DC1EE66F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FCEA1-F9DC-5C4D-824B-0B289166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0703-C4B5-4D4C-9332-F4020582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24BC-DBB5-044A-9818-C9A0E4F3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7B1C4-7C5D-8847-92B5-7767FDB6F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4E344-65EF-D64E-AD15-9858E02B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6151-FAAA-DD4C-85D2-28B5D032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141A-FDB6-BF4C-9949-81FF0576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CB7CD-45A3-BD4F-8B45-E80C508AB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048E4-6F62-E640-9241-75EA5DFE4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C6D44-D13A-E74A-A857-1B56007D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66B0-4678-154C-AB9A-A3C23C12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AFDB3-F723-D144-A49C-CD7C7D1F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A73D-940B-0942-8C5A-43BC9129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C9F6-7E63-9949-9D43-A3A5DC35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37B74-725A-E843-BE43-460E6EB6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D9AC9-C673-C646-BB87-B33E2CC0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5A48A-DEF9-6645-8954-B9C047F6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1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34C9-7286-2440-833B-1CBDF702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8BA74-1443-F94B-8F46-D86F33690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66B2F-D92F-744F-B10C-5C5097B3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BFD-49C0-CC4B-B147-E99AD9E3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B8C6C-DD2D-1E4F-B126-99930AFD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320B-5FDE-614A-89A9-E174844B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C244-F009-7E44-8DE4-C6ABA8BE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5E4C6-FB60-9F46-81AA-5086A2B00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1BB6E-0872-AE44-B99A-3A21B43B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1D1BF-EE80-C440-A92A-B0B4A454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85688-7D31-5846-A88D-4912DCB0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4774-F5E4-BB4C-BE5A-825A7ABC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9B9A9-3FDA-B149-BCB8-DECEEEFC8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A26A-5417-9243-81AF-19A4E1665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3047B-D9C6-144E-BF25-B9B831338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0575D-FD95-C54E-8D6A-2DD818CE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F4895-BFB8-8547-A326-1385388A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121CD-D5C9-0340-8CDF-150F2B90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9BD00-CA62-784D-AF7C-5341B4D5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796C-F13A-3341-B2B5-44FAEA0C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03A0E-D291-3E40-A2A1-98B52B3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60DB2-7ED8-444B-8F8C-43630781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5F465-1478-2343-B0EE-4809C94C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281AB-A7C8-324C-B5CC-903C251B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3B6FC-210D-5248-B292-8DA87141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AAC97-4EC8-1343-BF70-F75B001B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4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DB79-E9D7-6349-8385-FC2C02C4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607B6-376D-2342-B4DD-B31F618C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9818A-A5F1-4E47-9758-3B446B1C3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5A683-DC2E-9D4B-9852-F7762A6E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6765B-7257-A341-97CE-CE9FE850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6344A-5BDA-5D4D-90F0-17EFEA73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56E6-0289-204E-B32D-8C7E5F4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4EC93-D945-DB40-800F-04000C6FB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C956-1128-3D4B-8F1C-D10E4696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2A79F-B9C1-6145-BB23-DC713744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F0AB-066A-EB40-AFF7-6031F1CCA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5D774-E86F-F844-840C-A7F0D5CC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1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C3D46-422B-5F4E-BF18-AC3C8344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196F-AE06-2F41-AA9A-54DDEFDEB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5642-3D23-E644-A5E8-0C1A9E5F9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1347A-BA28-D546-AFF0-6F5900F820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7A4F-0A2A-EE4F-8AFC-917F8ABD5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728E6-2A49-D740-B74A-0E111A9B6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2AB50-A910-684A-BBDE-4A3063B76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>
            <a:extLst>
              <a:ext uri="{FF2B5EF4-FFF2-40B4-BE49-F238E27FC236}">
                <a16:creationId xmlns:a16="http://schemas.microsoft.com/office/drawing/2014/main" id="{F3C78068-709F-954E-98D6-016E7358C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676400"/>
            <a:ext cx="7772400" cy="1538288"/>
          </a:xfrm>
        </p:spPr>
        <p:txBody>
          <a:bodyPr/>
          <a:lstStyle/>
          <a:p>
            <a:pPr eaLnBrk="1" hangingPunct="1"/>
            <a:r>
              <a:rPr lang="en-US" altLang="zh-CN"/>
              <a:t>K-Nearest-Neighbors Algorithm and Its Application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186FC0-EA3D-AC4C-A572-7B261C86D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214688"/>
            <a:ext cx="6400800" cy="1752600"/>
          </a:xfrm>
        </p:spPr>
        <p:txBody>
          <a:bodyPr rtlCol="0">
            <a:normAutofit/>
          </a:bodyPr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3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6C07C-CDA7-6C43-AF2A-ABEA558D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CN" dirty="0"/>
              <a:t>What is the most possible label for c?</a:t>
            </a:r>
            <a:endParaRPr lang="zh-CN" altLang="en-US" dirty="0"/>
          </a:p>
        </p:txBody>
      </p:sp>
      <p:sp>
        <p:nvSpPr>
          <p:cNvPr id="132099" name="内容占位符 2">
            <a:extLst>
              <a:ext uri="{FF2B5EF4-FFF2-40B4-BE49-F238E27FC236}">
                <a16:creationId xmlns:a16="http://schemas.microsoft.com/office/drawing/2014/main" id="{BFD024E6-9B0E-5A41-BEEC-F86C47B04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3 nearest points to c are: a, a and o.</a:t>
            </a:r>
          </a:p>
          <a:p>
            <a:pPr eaLnBrk="1" hangingPunct="1"/>
            <a:r>
              <a:rPr lang="en-US" altLang="zh-CN"/>
              <a:t>Therefore, the most possible label for c is a.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0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>
            <a:extLst>
              <a:ext uri="{FF2B5EF4-FFF2-40B4-BE49-F238E27FC236}">
                <a16:creationId xmlns:a16="http://schemas.microsoft.com/office/drawing/2014/main" id="{4E86D95F-6637-6745-B7CD-052573B4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Voronoi Diagram</a:t>
            </a:r>
            <a:endParaRPr lang="zh-CN" altLang="en-US"/>
          </a:p>
        </p:txBody>
      </p:sp>
      <p:sp>
        <p:nvSpPr>
          <p:cNvPr id="133123" name="内容占位符 2">
            <a:extLst>
              <a:ext uri="{FF2B5EF4-FFF2-40B4-BE49-F238E27FC236}">
                <a16:creationId xmlns:a16="http://schemas.microsoft.com/office/drawing/2014/main" id="{33DA9F17-16B0-7F4E-9ECC-696C20A82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3124" name="Picture 2">
            <a:extLst>
              <a:ext uri="{FF2B5EF4-FFF2-40B4-BE49-F238E27FC236}">
                <a16:creationId xmlns:a16="http://schemas.microsoft.com/office/drawing/2014/main" id="{814A7379-2692-034F-95CB-656D3011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700213"/>
            <a:ext cx="77597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787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>
            <a:extLst>
              <a:ext uri="{FF2B5EF4-FFF2-40B4-BE49-F238E27FC236}">
                <a16:creationId xmlns:a16="http://schemas.microsoft.com/office/drawing/2014/main" id="{8BDC679E-B92C-654F-9282-50A5D814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Voronoi Diagram</a:t>
            </a:r>
            <a:endParaRPr lang="zh-CN" altLang="en-US"/>
          </a:p>
        </p:txBody>
      </p:sp>
      <p:sp>
        <p:nvSpPr>
          <p:cNvPr id="134147" name="内容占位符 2">
            <a:extLst>
              <a:ext uri="{FF2B5EF4-FFF2-40B4-BE49-F238E27FC236}">
                <a16:creationId xmlns:a16="http://schemas.microsoft.com/office/drawing/2014/main" id="{C9AAA93F-7143-1448-9FF5-A05442D2C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4148" name="Picture 2">
            <a:extLst>
              <a:ext uri="{FF2B5EF4-FFF2-40B4-BE49-F238E27FC236}">
                <a16:creationId xmlns:a16="http://schemas.microsoft.com/office/drawing/2014/main" id="{6C6AD0E3-D07D-034B-934F-6A39DE78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628775"/>
            <a:ext cx="79375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57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>
            <a:extLst>
              <a:ext uri="{FF2B5EF4-FFF2-40B4-BE49-F238E27FC236}">
                <a16:creationId xmlns:a16="http://schemas.microsoft.com/office/drawing/2014/main" id="{5B8B4EA6-6969-C945-8F5A-278678DF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Remarks</a:t>
            </a:r>
            <a:endParaRPr lang="zh-CN" altLang="en-US"/>
          </a:p>
        </p:txBody>
      </p:sp>
      <p:sp>
        <p:nvSpPr>
          <p:cNvPr id="135171" name="内容占位符 2">
            <a:extLst>
              <a:ext uri="{FF2B5EF4-FFF2-40B4-BE49-F238E27FC236}">
                <a16:creationId xmlns:a16="http://schemas.microsoft.com/office/drawing/2014/main" id="{10FEC981-BB6F-D34E-8E57-D5083D0A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5172" name="Picture 2">
            <a:extLst>
              <a:ext uri="{FF2B5EF4-FFF2-40B4-BE49-F238E27FC236}">
                <a16:creationId xmlns:a16="http://schemas.microsoft.com/office/drawing/2014/main" id="{88100B6A-81A7-3949-9D5B-51161DF04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916113"/>
            <a:ext cx="76073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79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>
            <a:extLst>
              <a:ext uri="{FF2B5EF4-FFF2-40B4-BE49-F238E27FC236}">
                <a16:creationId xmlns:a16="http://schemas.microsoft.com/office/drawing/2014/main" id="{EA1B6424-31B5-264C-B330-78600A5D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Choosing the most suitable K</a:t>
            </a:r>
            <a:endParaRPr lang="zh-CN" altLang="en-US"/>
          </a:p>
        </p:txBody>
      </p:sp>
      <p:sp>
        <p:nvSpPr>
          <p:cNvPr id="136195" name="内容占位符 2">
            <a:extLst>
              <a:ext uri="{FF2B5EF4-FFF2-40B4-BE49-F238E27FC236}">
                <a16:creationId xmlns:a16="http://schemas.microsoft.com/office/drawing/2014/main" id="{8DDCCEEA-782B-8848-93CA-AD783460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6196" name="Picture 2">
            <a:extLst>
              <a:ext uri="{FF2B5EF4-FFF2-40B4-BE49-F238E27FC236}">
                <a16:creationId xmlns:a16="http://schemas.microsoft.com/office/drawing/2014/main" id="{B491A3EA-E4DE-2E47-A191-031E6A9C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889125"/>
            <a:ext cx="7505700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47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>
            <a:extLst>
              <a:ext uri="{FF2B5EF4-FFF2-40B4-BE49-F238E27FC236}">
                <a16:creationId xmlns:a16="http://schemas.microsoft.com/office/drawing/2014/main" id="{83631836-FA85-5D49-B7A9-19A55003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37219" name="内容占位符 2">
            <a:extLst>
              <a:ext uri="{FF2B5EF4-FFF2-40B4-BE49-F238E27FC236}">
                <a16:creationId xmlns:a16="http://schemas.microsoft.com/office/drawing/2014/main" id="{825E23CB-320B-4940-B4A8-5BF7AF665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7220" name="Picture 2">
            <a:extLst>
              <a:ext uri="{FF2B5EF4-FFF2-40B4-BE49-F238E27FC236}">
                <a16:creationId xmlns:a16="http://schemas.microsoft.com/office/drawing/2014/main" id="{80AC0E50-839D-C340-B8DD-140186BE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00214"/>
            <a:ext cx="7423150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2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>
            <a:extLst>
              <a:ext uri="{FF2B5EF4-FFF2-40B4-BE49-F238E27FC236}">
                <a16:creationId xmlns:a16="http://schemas.microsoft.com/office/drawing/2014/main" id="{1B85D97E-3E3E-054C-8D95-4A130212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38243" name="内容占位符 2">
            <a:extLst>
              <a:ext uri="{FF2B5EF4-FFF2-40B4-BE49-F238E27FC236}">
                <a16:creationId xmlns:a16="http://schemas.microsoft.com/office/drawing/2014/main" id="{9934B609-BCAF-F94A-8D67-138AB2D4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8244" name="Picture 2">
            <a:extLst>
              <a:ext uri="{FF2B5EF4-FFF2-40B4-BE49-F238E27FC236}">
                <a16:creationId xmlns:a16="http://schemas.microsoft.com/office/drawing/2014/main" id="{C5351663-25C6-8F4B-B897-F8D9370B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628776"/>
            <a:ext cx="7929562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54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>
            <a:extLst>
              <a:ext uri="{FF2B5EF4-FFF2-40B4-BE49-F238E27FC236}">
                <a16:creationId xmlns:a16="http://schemas.microsoft.com/office/drawing/2014/main" id="{1DAF34D8-6A88-3C4E-BFFF-261F880E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39267" name="内容占位符 2">
            <a:extLst>
              <a:ext uri="{FF2B5EF4-FFF2-40B4-BE49-F238E27FC236}">
                <a16:creationId xmlns:a16="http://schemas.microsoft.com/office/drawing/2014/main" id="{53172E5E-AB9F-6747-849A-54EC727AD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9268" name="Picture 2">
            <a:extLst>
              <a:ext uri="{FF2B5EF4-FFF2-40B4-BE49-F238E27FC236}">
                <a16:creationId xmlns:a16="http://schemas.microsoft.com/office/drawing/2014/main" id="{0E84959B-8C77-3E43-A350-32F3C292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773238"/>
            <a:ext cx="76422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13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>
            <a:extLst>
              <a:ext uri="{FF2B5EF4-FFF2-40B4-BE49-F238E27FC236}">
                <a16:creationId xmlns:a16="http://schemas.microsoft.com/office/drawing/2014/main" id="{B8F5D2EA-7071-DB48-982C-8FB50ADF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40291" name="内容占位符 2">
            <a:extLst>
              <a:ext uri="{FF2B5EF4-FFF2-40B4-BE49-F238E27FC236}">
                <a16:creationId xmlns:a16="http://schemas.microsoft.com/office/drawing/2014/main" id="{5C689113-9773-0E4E-B724-A78DD01C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40292" name="Picture 2">
            <a:extLst>
              <a:ext uri="{FF2B5EF4-FFF2-40B4-BE49-F238E27FC236}">
                <a16:creationId xmlns:a16="http://schemas.microsoft.com/office/drawing/2014/main" id="{1A81BD7D-9D99-9242-BDF3-A52667824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692276"/>
            <a:ext cx="7620000" cy="4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97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4">
            <a:extLst>
              <a:ext uri="{FF2B5EF4-FFF2-40B4-BE49-F238E27FC236}">
                <a16:creationId xmlns:a16="http://schemas.microsoft.com/office/drawing/2014/main" id="{16B68ECA-3BA6-CF47-ADE8-6F778CE5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4825" y="6400801"/>
            <a:ext cx="3733800" cy="284163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C7F076C-DD3C-EF4E-9CBD-F8E42CE5A2FC}" type="slidenum">
              <a:rPr lang="en-US" altLang="en-US">
                <a:latin typeface="Garamond" panose="02020404030301010803" pitchFamily="18" charset="0"/>
              </a:rPr>
              <a:pPr algn="r" eaLnBrk="1" hangingPunct="1"/>
              <a:t>19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3BDA4D1A-195C-4142-A6DB-088CDF663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470900" cy="1139825"/>
          </a:xfrm>
        </p:spPr>
        <p:txBody>
          <a:bodyPr/>
          <a:lstStyle/>
          <a:p>
            <a:pPr eaLnBrk="1" hangingPunct="1"/>
            <a:r>
              <a:rPr lang="en-US" altLang="en-US" sz="3800">
                <a:ea typeface="微软雅黑" panose="020B0503020204020204" pitchFamily="34" charset="-122"/>
              </a:rPr>
              <a:t>k-Nearest Neighbor Classification (kNN)</a:t>
            </a:r>
          </a:p>
        </p:txBody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36FFA834-A7E3-1A48-9BA7-4CA72B4F9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316912" cy="4864100"/>
          </a:xfrm>
        </p:spPr>
        <p:txBody>
          <a:bodyPr/>
          <a:lstStyle/>
          <a:p>
            <a:pPr eaLnBrk="1" hangingPunct="1"/>
            <a:r>
              <a:rPr lang="en-US" altLang="en-US">
                <a:ea typeface="黑体" panose="02010609060101010101" pitchFamily="49" charset="-122"/>
              </a:rPr>
              <a:t>Unlike all the previous learning methods, </a:t>
            </a:r>
            <a:r>
              <a:rPr lang="en-US" altLang="en-US">
                <a:solidFill>
                  <a:srgbClr val="3333CC"/>
                </a:solidFill>
                <a:ea typeface="黑体" panose="02010609060101010101" pitchFamily="49" charset="-122"/>
              </a:rPr>
              <a:t>kNN does not build model from the training data</a:t>
            </a:r>
            <a:r>
              <a:rPr lang="en-US" altLang="en-US">
                <a:ea typeface="黑体" panose="02010609060101010101" pitchFamily="49" charset="-122"/>
              </a:rPr>
              <a:t>. </a:t>
            </a:r>
          </a:p>
          <a:p>
            <a:pPr eaLnBrk="1" hangingPunct="1"/>
            <a:r>
              <a:rPr lang="en-US" altLang="en-US">
                <a:ea typeface="黑体" panose="02010609060101010101" pitchFamily="49" charset="-122"/>
              </a:rPr>
              <a:t>To classify a test instance </a:t>
            </a:r>
            <a:r>
              <a:rPr lang="en-US" altLang="en-US" i="1">
                <a:ea typeface="黑体" panose="02010609060101010101" pitchFamily="49" charset="-122"/>
              </a:rPr>
              <a:t>d</a:t>
            </a:r>
            <a:r>
              <a:rPr lang="en-US" altLang="en-US">
                <a:ea typeface="黑体" panose="02010609060101010101" pitchFamily="49" charset="-122"/>
              </a:rPr>
              <a:t>, define </a:t>
            </a:r>
            <a:r>
              <a:rPr lang="en-US" altLang="en-US" i="1">
                <a:ea typeface="黑体" panose="02010609060101010101" pitchFamily="49" charset="-122"/>
              </a:rPr>
              <a:t>k</a:t>
            </a:r>
            <a:r>
              <a:rPr lang="en-US" altLang="en-US">
                <a:ea typeface="黑体" panose="02010609060101010101" pitchFamily="49" charset="-122"/>
              </a:rPr>
              <a:t>-neighborhood </a:t>
            </a:r>
            <a:r>
              <a:rPr lang="en-US" altLang="en-US" i="1">
                <a:ea typeface="黑体" panose="02010609060101010101" pitchFamily="49" charset="-122"/>
              </a:rPr>
              <a:t>P</a:t>
            </a:r>
            <a:r>
              <a:rPr lang="en-US" altLang="en-US">
                <a:ea typeface="黑体" panose="02010609060101010101" pitchFamily="49" charset="-122"/>
              </a:rPr>
              <a:t> as </a:t>
            </a:r>
            <a:r>
              <a:rPr lang="en-US" altLang="en-US" i="1">
                <a:ea typeface="黑体" panose="02010609060101010101" pitchFamily="49" charset="-122"/>
              </a:rPr>
              <a:t>k</a:t>
            </a:r>
            <a:r>
              <a:rPr lang="en-US" altLang="en-US">
                <a:ea typeface="黑体" panose="02010609060101010101" pitchFamily="49" charset="-122"/>
              </a:rPr>
              <a:t> nearest neighbors of </a:t>
            </a:r>
            <a:r>
              <a:rPr lang="en-US" altLang="en-US" i="1">
                <a:ea typeface="黑体" panose="02010609060101010101" pitchFamily="49" charset="-122"/>
              </a:rPr>
              <a:t>d</a:t>
            </a:r>
          </a:p>
          <a:p>
            <a:pPr eaLnBrk="1" hangingPunct="1"/>
            <a:r>
              <a:rPr lang="en-US" altLang="en-US">
                <a:ea typeface="黑体" panose="02010609060101010101" pitchFamily="49" charset="-122"/>
              </a:rPr>
              <a:t>Count number </a:t>
            </a:r>
            <a:r>
              <a:rPr lang="en-US" altLang="en-US" i="1">
                <a:ea typeface="黑体" panose="02010609060101010101" pitchFamily="49" charset="-122"/>
              </a:rPr>
              <a:t>n</a:t>
            </a:r>
            <a:r>
              <a:rPr lang="en-US" altLang="en-US">
                <a:ea typeface="黑体" panose="02010609060101010101" pitchFamily="49" charset="-122"/>
              </a:rPr>
              <a:t> of training instances in </a:t>
            </a:r>
            <a:r>
              <a:rPr lang="en-US" altLang="en-US" i="1">
                <a:ea typeface="黑体" panose="02010609060101010101" pitchFamily="49" charset="-122"/>
              </a:rPr>
              <a:t>P</a:t>
            </a:r>
            <a:r>
              <a:rPr lang="en-US" altLang="en-US">
                <a:ea typeface="黑体" panose="02010609060101010101" pitchFamily="49" charset="-122"/>
              </a:rPr>
              <a:t> that belong to class </a:t>
            </a:r>
            <a:r>
              <a:rPr lang="en-US" altLang="en-US" i="1">
                <a:ea typeface="黑体" panose="02010609060101010101" pitchFamily="49" charset="-122"/>
              </a:rPr>
              <a:t>c</a:t>
            </a:r>
            <a:r>
              <a:rPr lang="en-US" altLang="en-US" i="1" baseline="-25000">
                <a:ea typeface="黑体" panose="02010609060101010101" pitchFamily="49" charset="-122"/>
              </a:rPr>
              <a:t>j</a:t>
            </a:r>
          </a:p>
          <a:p>
            <a:pPr eaLnBrk="1" hangingPunct="1"/>
            <a:r>
              <a:rPr lang="en-US" altLang="en-US">
                <a:ea typeface="黑体" panose="02010609060101010101" pitchFamily="49" charset="-122"/>
              </a:rPr>
              <a:t>Estimate Pr(</a:t>
            </a:r>
            <a:r>
              <a:rPr lang="en-US" altLang="en-US" i="1">
                <a:ea typeface="黑体" panose="02010609060101010101" pitchFamily="49" charset="-122"/>
              </a:rPr>
              <a:t>c</a:t>
            </a:r>
            <a:r>
              <a:rPr lang="en-US" altLang="en-US" i="1" baseline="-25000">
                <a:ea typeface="黑体" panose="02010609060101010101" pitchFamily="49" charset="-122"/>
              </a:rPr>
              <a:t>j</a:t>
            </a:r>
            <a:r>
              <a:rPr lang="en-US" altLang="en-US">
                <a:ea typeface="黑体" panose="02010609060101010101" pitchFamily="49" charset="-122"/>
              </a:rPr>
              <a:t>|</a:t>
            </a:r>
            <a:r>
              <a:rPr lang="en-US" altLang="en-US" i="1">
                <a:ea typeface="黑体" panose="02010609060101010101" pitchFamily="49" charset="-122"/>
              </a:rPr>
              <a:t>d</a:t>
            </a:r>
            <a:r>
              <a:rPr lang="en-US" altLang="en-US">
                <a:ea typeface="黑体" panose="02010609060101010101" pitchFamily="49" charset="-122"/>
              </a:rPr>
              <a:t>) as </a:t>
            </a:r>
            <a:r>
              <a:rPr lang="en-US" altLang="en-US" i="1">
                <a:ea typeface="黑体" panose="02010609060101010101" pitchFamily="49" charset="-122"/>
              </a:rPr>
              <a:t>n</a:t>
            </a:r>
            <a:r>
              <a:rPr lang="en-US" altLang="en-US">
                <a:ea typeface="黑体" panose="02010609060101010101" pitchFamily="49" charset="-122"/>
              </a:rPr>
              <a:t>/</a:t>
            </a:r>
            <a:r>
              <a:rPr lang="en-US" altLang="en-US" i="1">
                <a:ea typeface="黑体" panose="02010609060101010101" pitchFamily="49" charset="-122"/>
              </a:rPr>
              <a:t>k</a:t>
            </a:r>
          </a:p>
          <a:p>
            <a:pPr eaLnBrk="1" hangingPunct="1"/>
            <a:r>
              <a:rPr lang="en-US" altLang="en-US">
                <a:ea typeface="黑体" panose="02010609060101010101" pitchFamily="49" charset="-122"/>
              </a:rPr>
              <a:t>No training is needed. Classification time is linear in training set size for each test case. 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32283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>
            <a:extLst>
              <a:ext uri="{FF2B5EF4-FFF2-40B4-BE49-F238E27FC236}">
                <a16:creationId xmlns:a16="http://schemas.microsoft.com/office/drawing/2014/main" id="{FD388332-9D57-1942-904F-BF7BCFEA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K-Nearest-Neighbors Algorithm</a:t>
            </a:r>
            <a:endParaRPr lang="zh-CN" altLang="en-US"/>
          </a:p>
        </p:txBody>
      </p:sp>
      <p:sp>
        <p:nvSpPr>
          <p:cNvPr id="123907" name="内容占位符 2">
            <a:extLst>
              <a:ext uri="{FF2B5EF4-FFF2-40B4-BE49-F238E27FC236}">
                <a16:creationId xmlns:a16="http://schemas.microsoft.com/office/drawing/2014/main" id="{B2F8BCC3-9146-3E47-8A05-21E3C318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 nearest neighbors (KNN) is a simple algorithm that stores all available cases and classifies new cases based on a similarity measure (distance function)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KNN has been used in statistical estimation and pattern recognition since 1970’s.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Slide Number Placeholder 4">
            <a:extLst>
              <a:ext uri="{FF2B5EF4-FFF2-40B4-BE49-F238E27FC236}">
                <a16:creationId xmlns:a16="http://schemas.microsoft.com/office/drawing/2014/main" id="{4CB62D5E-AD86-2C49-9FE9-7C7C040F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4825" y="6400801"/>
            <a:ext cx="3733800" cy="284163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746A619-54E9-9A46-ABA4-CA78D09A3FFC}" type="slidenum">
              <a:rPr lang="en-US" altLang="en-US">
                <a:latin typeface="Garamond" panose="02020404030301010803" pitchFamily="18" charset="0"/>
              </a:rPr>
              <a:pPr algn="r" eaLnBrk="1" hangingPunct="1"/>
              <a:t>20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05E4516-256B-9C4D-9C5B-E3B5EDF13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微软雅黑" panose="020B0503020204020204" pitchFamily="34" charset="-122"/>
              </a:rPr>
              <a:t>Discussions</a:t>
            </a:r>
          </a:p>
        </p:txBody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04A3C3C7-61B7-2D4E-ABC4-265F2E15E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68413"/>
            <a:ext cx="8229600" cy="4862512"/>
          </a:xfrm>
        </p:spPr>
        <p:txBody>
          <a:bodyPr/>
          <a:lstStyle/>
          <a:p>
            <a:pPr eaLnBrk="1" hangingPunct="1"/>
            <a:r>
              <a:rPr lang="en-US" altLang="ja-JP">
                <a:ea typeface="ＭＳ Ｐゴシック" panose="020B0600070205080204" pitchFamily="34" charset="-128"/>
              </a:rPr>
              <a:t>kNN can deal with complex and arbitrary decision boundaries.</a:t>
            </a:r>
          </a:p>
          <a:p>
            <a:pPr eaLnBrk="1" hangingPunct="1"/>
            <a:r>
              <a:rPr lang="en-US" altLang="ja-JP">
                <a:ea typeface="ＭＳ Ｐゴシック" panose="020B0600070205080204" pitchFamily="34" charset="-128"/>
              </a:rPr>
              <a:t>Despite its simplicity, researchers have shown that the classification accuracy of kNN can be quite strong and in many cases as accurate as those elaborated methods.</a:t>
            </a:r>
          </a:p>
          <a:p>
            <a:pPr eaLnBrk="1" hangingPunct="1"/>
            <a:r>
              <a:rPr lang="en-US" altLang="ja-JP">
                <a:ea typeface="ＭＳ Ｐゴシック" panose="020B0600070205080204" pitchFamily="34" charset="-128"/>
              </a:rPr>
              <a:t>kNN is slow at the classification time</a:t>
            </a:r>
          </a:p>
          <a:p>
            <a:pPr eaLnBrk="1" hangingPunct="1"/>
            <a:r>
              <a:rPr lang="en-US" altLang="ja-JP">
                <a:ea typeface="ＭＳ Ｐゴシック" panose="020B0600070205080204" pitchFamily="34" charset="-128"/>
              </a:rPr>
              <a:t>kNN does not produce an understandable model </a:t>
            </a:r>
            <a:endParaRPr lang="en-US" altLang="en-US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67863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5624-C3A6-124B-896B-F63E64B78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 Means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1AA50-01AC-F647-BF1D-7FB3CF80D0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90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8C9-331D-BD44-828E-14C2E489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0" y="-240802"/>
            <a:ext cx="10515600" cy="1325563"/>
          </a:xfrm>
        </p:spPr>
        <p:txBody>
          <a:bodyPr/>
          <a:lstStyle/>
          <a:p>
            <a:r>
              <a:rPr lang="en-IN" b="1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C504-59C4-124A-AD56-92CE34FA7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54" y="823089"/>
            <a:ext cx="11665945" cy="5919233"/>
          </a:xfrm>
        </p:spPr>
        <p:txBody>
          <a:bodyPr>
            <a:normAutofit/>
          </a:bodyPr>
          <a:lstStyle/>
          <a:p>
            <a:r>
              <a:rPr lang="en-IN" b="1" dirty="0"/>
              <a:t>Learning from unlabelled data</a:t>
            </a:r>
            <a:endParaRPr lang="en-IN" dirty="0"/>
          </a:p>
          <a:p>
            <a:r>
              <a:rPr lang="en-IN" dirty="0"/>
              <a:t>Unsupervised learning</a:t>
            </a:r>
          </a:p>
          <a:p>
            <a:pPr lvl="1"/>
            <a:r>
              <a:rPr lang="en-IN" dirty="0"/>
              <a:t>Useful to contrast with supervised learning</a:t>
            </a:r>
          </a:p>
          <a:p>
            <a:r>
              <a:rPr lang="en-IN" dirty="0"/>
              <a:t>Compare and contrast</a:t>
            </a:r>
          </a:p>
          <a:p>
            <a:pPr lvl="1"/>
            <a:r>
              <a:rPr lang="en-IN" dirty="0"/>
              <a:t>Supervised learning</a:t>
            </a:r>
          </a:p>
          <a:p>
            <a:pPr lvl="2"/>
            <a:r>
              <a:rPr lang="en-IN" dirty="0"/>
              <a:t>Given a set of labels, fit a hypothesis to it</a:t>
            </a:r>
          </a:p>
          <a:p>
            <a:pPr lvl="1"/>
            <a:r>
              <a:rPr lang="en-IN" dirty="0"/>
              <a:t>Unsupervised learning</a:t>
            </a:r>
          </a:p>
          <a:p>
            <a:pPr lvl="2"/>
            <a:r>
              <a:rPr lang="en-IN" dirty="0"/>
              <a:t>Try and determining structure in the data</a:t>
            </a:r>
          </a:p>
          <a:p>
            <a:pPr lvl="2"/>
            <a:r>
              <a:rPr lang="en-IN" dirty="0"/>
              <a:t>Clustering algorithm groups data together based on data features</a:t>
            </a:r>
          </a:p>
          <a:p>
            <a:r>
              <a:rPr lang="en-IN" dirty="0"/>
              <a:t>What is clustering good for</a:t>
            </a:r>
          </a:p>
          <a:p>
            <a:pPr lvl="1"/>
            <a:r>
              <a:rPr lang="en-IN" b="1" dirty="0"/>
              <a:t>Market segmentation</a:t>
            </a:r>
            <a:r>
              <a:rPr lang="en-IN" dirty="0"/>
              <a:t> - group customers into different market segments</a:t>
            </a:r>
          </a:p>
          <a:p>
            <a:pPr lvl="1"/>
            <a:r>
              <a:rPr lang="en-IN" b="1" dirty="0"/>
              <a:t>Social network analysis</a:t>
            </a:r>
            <a:r>
              <a:rPr lang="en-IN" dirty="0"/>
              <a:t> - Facebook "</a:t>
            </a:r>
            <a:r>
              <a:rPr lang="en-IN" dirty="0" err="1"/>
              <a:t>smartlists</a:t>
            </a:r>
            <a:r>
              <a:rPr lang="en-IN" dirty="0"/>
              <a:t>"</a:t>
            </a:r>
          </a:p>
          <a:p>
            <a:pPr lvl="1"/>
            <a:r>
              <a:rPr lang="en-IN" b="1" dirty="0"/>
              <a:t>Organizing computer clusters</a:t>
            </a:r>
            <a:r>
              <a:rPr lang="en-IN" dirty="0"/>
              <a:t> and data </a:t>
            </a:r>
            <a:r>
              <a:rPr lang="en-IN" dirty="0" err="1"/>
              <a:t>centers</a:t>
            </a:r>
            <a:r>
              <a:rPr lang="en-IN" dirty="0"/>
              <a:t> for network layout and location</a:t>
            </a:r>
          </a:p>
          <a:p>
            <a:pPr lvl="1"/>
            <a:r>
              <a:rPr lang="en-IN" b="1" dirty="0"/>
              <a:t>Astronomical data analysis</a:t>
            </a:r>
            <a:r>
              <a:rPr lang="en-IN" dirty="0"/>
              <a:t> - Understanding galaxy formation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2FBE0-4816-7C47-93BF-C5B43FEA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89" y="334537"/>
            <a:ext cx="5703041" cy="33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4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8FF7-FF9C-954D-831D-59C45526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K-means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03F0-70AB-F54F-97CA-6EA47818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algorithm to automatically group the data into coherent clusters</a:t>
            </a:r>
          </a:p>
          <a:p>
            <a:r>
              <a:rPr lang="en-IN" dirty="0"/>
              <a:t>K-means is </a:t>
            </a:r>
            <a:r>
              <a:rPr lang="en-IN" b="1" dirty="0"/>
              <a:t>by far</a:t>
            </a:r>
            <a:r>
              <a:rPr lang="en-IN" dirty="0"/>
              <a:t> the most widely used clustering algorithm</a:t>
            </a:r>
          </a:p>
          <a:p>
            <a:r>
              <a:rPr lang="en-IN" dirty="0"/>
              <a:t>Take unlabelled data and group into two clusters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6D2C4-65D1-274B-A9F7-CC797BF1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05" y="3555847"/>
            <a:ext cx="433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44FD-63E6-AC4D-8DA4-4F3A4BA5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5718"/>
            <a:ext cx="10515600" cy="1325563"/>
          </a:xfrm>
        </p:spPr>
        <p:txBody>
          <a:bodyPr/>
          <a:lstStyle/>
          <a:p>
            <a:r>
              <a:rPr lang="en-IN" dirty="0"/>
              <a:t>Algorithm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FFFC-564C-8E48-8CD5-B745CD19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9" y="768006"/>
            <a:ext cx="10515600" cy="4351338"/>
          </a:xfrm>
        </p:spPr>
        <p:txBody>
          <a:bodyPr/>
          <a:lstStyle/>
          <a:p>
            <a:r>
              <a:rPr lang="en-IN" dirty="0"/>
              <a:t>1) Randomly allocate two points as the </a:t>
            </a:r>
            <a:r>
              <a:rPr lang="en-IN" b="1" dirty="0"/>
              <a:t>cluster centroids</a:t>
            </a:r>
            <a:endParaRPr lang="en-IN" dirty="0"/>
          </a:p>
          <a:p>
            <a:pPr lvl="1"/>
            <a:r>
              <a:rPr lang="en-IN" dirty="0"/>
              <a:t>Have as many cluster centroids as clusters you want to do (</a:t>
            </a:r>
            <a:r>
              <a:rPr lang="en-IN" i="1" dirty="0"/>
              <a:t>K</a:t>
            </a:r>
            <a:r>
              <a:rPr lang="en-IN" dirty="0"/>
              <a:t> cluster centroids, in fact)</a:t>
            </a:r>
          </a:p>
          <a:p>
            <a:pPr lvl="1"/>
            <a:r>
              <a:rPr lang="en-IN" dirty="0"/>
              <a:t>In our example we just have two clusters</a:t>
            </a:r>
          </a:p>
          <a:p>
            <a:r>
              <a:rPr lang="en-IN" dirty="0"/>
              <a:t>2) Cluster assignment step</a:t>
            </a:r>
          </a:p>
          <a:p>
            <a:pPr lvl="1"/>
            <a:r>
              <a:rPr lang="en-IN" dirty="0"/>
              <a:t>Go through each example and depending on if it's closer to the red or blue centroid assign each point to one of the two clusters</a:t>
            </a:r>
          </a:p>
          <a:p>
            <a:pPr lvl="1"/>
            <a:r>
              <a:rPr lang="en-IN" dirty="0"/>
              <a:t>To demonstrate this, we've gone through the data and "colour" each point red or blue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67963-89E7-7A48-BC38-D034CBAB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45" y="4078627"/>
            <a:ext cx="8151564" cy="269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07A4-2A9E-9B4B-A82C-F0DD999D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E957-4E99-1E46-B2DE-84D3B620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60" y="572877"/>
            <a:ext cx="10791940" cy="560408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3) Move centroid step Take each centroid and move to the average of the correspondingly assigned data-points 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Repeat 2) and 3) until convergence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006B3-BCB0-8649-AD66-6235BA0A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76" y="1690688"/>
            <a:ext cx="8313430" cy="27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6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BF13-1FE2-164B-8DE6-8E44D8B8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Formal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D694-E8AB-3144-9E7F-DF379040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Input: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K (number of clusters in the data)</a:t>
            </a:r>
          </a:p>
          <a:p>
            <a:pPr lvl="1"/>
            <a:r>
              <a:rPr lang="en-IN" dirty="0"/>
              <a:t>Training set {x</a:t>
            </a:r>
            <a:r>
              <a:rPr lang="en-IN" baseline="30000" dirty="0"/>
              <a:t>1</a:t>
            </a:r>
            <a:r>
              <a:rPr lang="en-IN" dirty="0"/>
              <a:t>, x</a:t>
            </a:r>
            <a:r>
              <a:rPr lang="en-IN" baseline="30000" dirty="0"/>
              <a:t>2</a:t>
            </a:r>
            <a:r>
              <a:rPr lang="en-IN" i="1" dirty="0"/>
              <a:t>, </a:t>
            </a:r>
            <a:r>
              <a:rPr lang="en-IN" dirty="0"/>
              <a:t>x</a:t>
            </a:r>
            <a:r>
              <a:rPr lang="en-IN" baseline="30000" dirty="0"/>
              <a:t>3</a:t>
            </a:r>
            <a:r>
              <a:rPr lang="en-IN" i="1" dirty="0"/>
              <a:t> </a:t>
            </a:r>
            <a:r>
              <a:rPr lang="en-IN" dirty="0"/>
              <a:t>..., </a:t>
            </a:r>
            <a:r>
              <a:rPr lang="en-IN" dirty="0" err="1"/>
              <a:t>x</a:t>
            </a:r>
            <a:r>
              <a:rPr lang="en-IN" baseline="30000" dirty="0" err="1"/>
              <a:t>n</a:t>
            </a:r>
            <a:r>
              <a:rPr lang="en-IN" dirty="0"/>
              <a:t>) </a:t>
            </a:r>
          </a:p>
          <a:p>
            <a:r>
              <a:rPr lang="en-IN" b="1" dirty="0"/>
              <a:t>Algorithm:</a:t>
            </a:r>
            <a:endParaRPr lang="en-IN" dirty="0"/>
          </a:p>
          <a:p>
            <a:pPr lvl="1"/>
            <a:r>
              <a:rPr lang="en-IN" dirty="0"/>
              <a:t>Randomly initialize K cluster centroids as {</a:t>
            </a:r>
            <a:r>
              <a:rPr lang="el-GR" dirty="0"/>
              <a:t>μ</a:t>
            </a:r>
            <a:r>
              <a:rPr lang="el-GR" baseline="-25000" dirty="0"/>
              <a:t>1</a:t>
            </a:r>
            <a:r>
              <a:rPr lang="el-GR" dirty="0"/>
              <a:t>, μ</a:t>
            </a:r>
            <a:r>
              <a:rPr lang="el-GR" baseline="-25000" dirty="0"/>
              <a:t>2</a:t>
            </a:r>
            <a:r>
              <a:rPr lang="el-GR" dirty="0"/>
              <a:t>, μ</a:t>
            </a:r>
            <a:r>
              <a:rPr lang="el-GR" baseline="-25000" dirty="0"/>
              <a:t>3</a:t>
            </a:r>
            <a:r>
              <a:rPr lang="el-GR" dirty="0"/>
              <a:t> ... μ</a:t>
            </a:r>
            <a:r>
              <a:rPr lang="en-IN" baseline="-25000" dirty="0"/>
              <a:t>K</a:t>
            </a:r>
            <a:r>
              <a:rPr lang="en-IN" dirty="0"/>
              <a:t>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5A12A-19B6-1E46-B0BB-42E32658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47" y="4125134"/>
            <a:ext cx="8541898" cy="23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1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C8B-C354-B447-A5DD-B44ADC0A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D55D-C1BE-AF43-9573-60919256D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231354"/>
            <a:ext cx="10891092" cy="594560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Loop 1</a:t>
            </a:r>
          </a:p>
          <a:p>
            <a:pPr lvl="1"/>
            <a:r>
              <a:rPr lang="en-IN" dirty="0"/>
              <a:t>This inner loop repeatedly sets the c</a:t>
            </a:r>
            <a:r>
              <a:rPr lang="en-IN" baseline="30000" dirty="0"/>
              <a:t>(</a:t>
            </a:r>
            <a:r>
              <a:rPr lang="en-IN" baseline="30000" dirty="0" err="1"/>
              <a:t>i</a:t>
            </a:r>
            <a:r>
              <a:rPr lang="en-IN" baseline="30000" dirty="0"/>
              <a:t>) </a:t>
            </a:r>
            <a:r>
              <a:rPr lang="en-IN" dirty="0"/>
              <a:t>variable to be the index of the closes variable of cluster centroid closes to x</a:t>
            </a:r>
            <a:r>
              <a:rPr lang="en-IN" baseline="30000" dirty="0"/>
              <a:t>i </a:t>
            </a:r>
            <a:endParaRPr lang="en-IN" dirty="0"/>
          </a:p>
          <a:p>
            <a:pPr lvl="1"/>
            <a:r>
              <a:rPr lang="en-IN" dirty="0"/>
              <a:t>i.e. take </a:t>
            </a:r>
            <a:r>
              <a:rPr lang="en-IN" dirty="0" err="1"/>
              <a:t>i</a:t>
            </a:r>
            <a:r>
              <a:rPr lang="en-IN" baseline="30000" dirty="0" err="1"/>
              <a:t>th</a:t>
            </a:r>
            <a:r>
              <a:rPr lang="en-IN" dirty="0"/>
              <a:t> example, measure squared distance to each cluster centroid, assign c</a:t>
            </a:r>
            <a:r>
              <a:rPr lang="en-IN" baseline="30000" dirty="0"/>
              <a:t>(</a:t>
            </a:r>
            <a:r>
              <a:rPr lang="en-IN" baseline="30000" dirty="0" err="1"/>
              <a:t>i</a:t>
            </a:r>
            <a:r>
              <a:rPr lang="en-IN" baseline="30000" dirty="0"/>
              <a:t>)</a:t>
            </a:r>
            <a:r>
              <a:rPr lang="en-IN" dirty="0"/>
              <a:t>to the cluster closest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4"/>
            <a:r>
              <a:rPr lang="en-IN" dirty="0"/>
              <a:t>Loop 2</a:t>
            </a:r>
          </a:p>
          <a:p>
            <a:pPr lvl="5"/>
            <a:r>
              <a:rPr lang="en-IN" dirty="0"/>
              <a:t>Loops over each centroid calculate the average mean based on all the points associated with each centroid from c</a:t>
            </a:r>
            <a:r>
              <a:rPr lang="en-IN" baseline="30000" dirty="0"/>
              <a:t>(</a:t>
            </a:r>
            <a:r>
              <a:rPr lang="en-IN" baseline="30000" dirty="0" err="1"/>
              <a:t>i</a:t>
            </a:r>
            <a:r>
              <a:rPr lang="en-IN" baseline="30000" dirty="0"/>
              <a:t>)</a:t>
            </a:r>
            <a:endParaRPr lang="en-IN" dirty="0"/>
          </a:p>
          <a:p>
            <a:pPr lvl="2"/>
            <a:r>
              <a:rPr lang="en-IN" dirty="0"/>
              <a:t>What if there's a centroid with no data</a:t>
            </a:r>
          </a:p>
          <a:p>
            <a:pPr lvl="3"/>
            <a:r>
              <a:rPr lang="en-IN" dirty="0"/>
              <a:t>Remove that centroid, so end up with K-1 classes</a:t>
            </a:r>
          </a:p>
          <a:p>
            <a:pPr lvl="3"/>
            <a:r>
              <a:rPr lang="en-IN" dirty="0"/>
              <a:t>Or, randomly reinitialize it</a:t>
            </a:r>
          </a:p>
          <a:p>
            <a:pPr lvl="4"/>
            <a:r>
              <a:rPr lang="en-IN" dirty="0"/>
              <a:t>Not sure when though...</a:t>
            </a:r>
          </a:p>
          <a:p>
            <a:br>
              <a:rPr lang="en-IN" b="1" dirty="0"/>
            </a:br>
            <a:endParaRPr lang="en-IN" dirty="0"/>
          </a:p>
          <a:p>
            <a:pPr lvl="1"/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1659-3C0E-854F-ADBB-123A22EC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54" y="1824459"/>
            <a:ext cx="3098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D7E7-5035-BD4D-8200-AC5AE49B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K-means for non-separated clusters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1B51-A81D-7D4A-9750-6CCEE594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 far looking at K-means where we have well defined clusters</a:t>
            </a:r>
          </a:p>
          <a:p>
            <a:r>
              <a:rPr lang="en-IN" dirty="0"/>
              <a:t>But often K-means is applied to datasets where there aren't well defined clusters</a:t>
            </a:r>
          </a:p>
          <a:p>
            <a:pPr lvl="1"/>
            <a:r>
              <a:rPr lang="en-IN" dirty="0"/>
              <a:t>e.g. T-shirt sizing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BD0EC-86A6-9146-839C-6920E365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3" y="3865704"/>
            <a:ext cx="2301684" cy="20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3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14A9-0371-8849-825E-15DED298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20C3-A5DD-454D-A4F5-4A98AE83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Not obvious discrete groups</a:t>
            </a:r>
          </a:p>
          <a:p>
            <a:r>
              <a:rPr lang="en-IN" dirty="0"/>
              <a:t>Say you want to have three sizes (S,M,L) how big do you make these?</a:t>
            </a:r>
          </a:p>
          <a:p>
            <a:pPr lvl="1"/>
            <a:r>
              <a:rPr lang="en-IN" dirty="0"/>
              <a:t>One way would be to run K-means on this data</a:t>
            </a:r>
          </a:p>
          <a:p>
            <a:pPr lvl="1"/>
            <a:r>
              <a:rPr lang="en-IN" dirty="0"/>
              <a:t>May do the following</a:t>
            </a:r>
          </a:p>
          <a:p>
            <a:r>
              <a:rPr lang="en-IN" dirty="0"/>
              <a:t>So creates three clusters, even though they aren't really there</a:t>
            </a:r>
          </a:p>
          <a:p>
            <a:r>
              <a:rPr lang="en-IN" dirty="0"/>
              <a:t>Look at first population of people</a:t>
            </a:r>
          </a:p>
          <a:p>
            <a:pPr lvl="1"/>
            <a:r>
              <a:rPr lang="en-IN" dirty="0"/>
              <a:t>Try and design a small T-shirt which fits the 1st population</a:t>
            </a:r>
          </a:p>
          <a:p>
            <a:pPr lvl="1"/>
            <a:r>
              <a:rPr lang="en-IN" dirty="0"/>
              <a:t>And so on for the other two</a:t>
            </a:r>
          </a:p>
          <a:p>
            <a:r>
              <a:rPr lang="en-IN" dirty="0"/>
              <a:t>This is an example of market segmentation </a:t>
            </a:r>
          </a:p>
          <a:p>
            <a:pPr lvl="1"/>
            <a:r>
              <a:rPr lang="en-IN" dirty="0"/>
              <a:t>Build products which suit the needs of your subpopulations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252C-333F-494A-9F8E-ABB2BD6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419" y="3981450"/>
            <a:ext cx="2679700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>
            <a:extLst>
              <a:ext uri="{FF2B5EF4-FFF2-40B4-BE49-F238E27FC236}">
                <a16:creationId xmlns:a16="http://schemas.microsoft.com/office/drawing/2014/main" id="{066F87B6-13D0-924A-8008-1B03CA9D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K-Nearest-Neighbors Algorithm</a:t>
            </a:r>
            <a:endParaRPr lang="zh-CN" altLang="en-US"/>
          </a:p>
        </p:txBody>
      </p:sp>
      <p:sp>
        <p:nvSpPr>
          <p:cNvPr id="124931" name="内容占位符 2">
            <a:extLst>
              <a:ext uri="{FF2B5EF4-FFF2-40B4-BE49-F238E27FC236}">
                <a16:creationId xmlns:a16="http://schemas.microsoft.com/office/drawing/2014/main" id="{AED84E04-D4A1-7941-AC8A-214D4CF95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 case is classified by a majority voting of its neighbors, with the case being assigned to the class most common among its K nearest neighbors measured by a distance function.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If K=1, then the case is simply assigned to the class of its nearest neighbor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78C3-4595-AD4D-9FA0-C106E821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K means optimization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032D-8D93-7B48-8310-CDAEB68A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Supervised learning algorithms have an optimization objective (cost function)</a:t>
            </a:r>
          </a:p>
          <a:p>
            <a:pPr lvl="1"/>
            <a:r>
              <a:rPr lang="en-IN" dirty="0"/>
              <a:t>K-means does too</a:t>
            </a:r>
          </a:p>
          <a:p>
            <a:r>
              <a:rPr lang="en-IN" dirty="0"/>
              <a:t>K-means has an optimization objective like the supervised learning functions we've seen</a:t>
            </a:r>
          </a:p>
          <a:p>
            <a:pPr lvl="1"/>
            <a:r>
              <a:rPr lang="en-IN" dirty="0"/>
              <a:t>Why is this good?</a:t>
            </a:r>
          </a:p>
          <a:p>
            <a:pPr lvl="1"/>
            <a:r>
              <a:rPr lang="en-IN" dirty="0"/>
              <a:t>Knowing this is useful because it helps for debugging</a:t>
            </a:r>
          </a:p>
          <a:p>
            <a:pPr lvl="1"/>
            <a:r>
              <a:rPr lang="en-IN" dirty="0"/>
              <a:t>Helps find better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0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0032-E713-4844-8DD1-8B64292D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E1A1-5110-C542-85AD-6904D7D7B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19" y="110169"/>
            <a:ext cx="11743981" cy="6555036"/>
          </a:xfrm>
        </p:spPr>
        <p:txBody>
          <a:bodyPr>
            <a:normAutofit/>
          </a:bodyPr>
          <a:lstStyle/>
          <a:p>
            <a:r>
              <a:rPr lang="en-IN" dirty="0"/>
              <a:t>While K-means is running we keep track of two sets of variables</a:t>
            </a:r>
          </a:p>
          <a:p>
            <a:pPr lvl="1"/>
            <a:r>
              <a:rPr lang="en-IN" dirty="0"/>
              <a:t>c</a:t>
            </a:r>
            <a:r>
              <a:rPr lang="en-IN" baseline="30000" dirty="0"/>
              <a:t>i</a:t>
            </a:r>
            <a:r>
              <a:rPr lang="en-IN" dirty="0"/>
              <a:t> is the index of clusters {1,2, ..., K} to which x</a:t>
            </a:r>
            <a:r>
              <a:rPr lang="en-IN" baseline="30000" dirty="0"/>
              <a:t>i</a:t>
            </a:r>
            <a:r>
              <a:rPr lang="en-IN" dirty="0"/>
              <a:t> is currently assigned</a:t>
            </a:r>
          </a:p>
          <a:p>
            <a:pPr lvl="2"/>
            <a:r>
              <a:rPr lang="en-IN" dirty="0"/>
              <a:t>i.e. there are </a:t>
            </a:r>
            <a:r>
              <a:rPr lang="en-IN" i="1" dirty="0"/>
              <a:t>m</a:t>
            </a:r>
            <a:r>
              <a:rPr lang="en-IN" dirty="0"/>
              <a:t> c</a:t>
            </a:r>
            <a:r>
              <a:rPr lang="en-IN" baseline="30000" dirty="0"/>
              <a:t>i</a:t>
            </a:r>
            <a:r>
              <a:rPr lang="en-IN" dirty="0"/>
              <a:t> values, as each example has a c</a:t>
            </a:r>
            <a:r>
              <a:rPr lang="en-IN" baseline="30000" dirty="0"/>
              <a:t>i</a:t>
            </a:r>
            <a:r>
              <a:rPr lang="en-IN" dirty="0"/>
              <a:t> value, and that value is one the the clusters (i.e. can only be one of K different values)</a:t>
            </a:r>
          </a:p>
          <a:p>
            <a:pPr lvl="1"/>
            <a:r>
              <a:rPr lang="el-GR" dirty="0"/>
              <a:t>μ</a:t>
            </a:r>
            <a:r>
              <a:rPr lang="en-IN" baseline="-25000" dirty="0"/>
              <a:t>k</a:t>
            </a:r>
            <a:r>
              <a:rPr lang="en-IN" dirty="0"/>
              <a:t>, is the cluster associated with centroid </a:t>
            </a:r>
            <a:r>
              <a:rPr lang="en-IN" i="1" dirty="0"/>
              <a:t>k</a:t>
            </a:r>
            <a:endParaRPr lang="en-IN" dirty="0"/>
          </a:p>
          <a:p>
            <a:pPr lvl="2"/>
            <a:r>
              <a:rPr lang="en-IN" dirty="0"/>
              <a:t>Locations of cluster centroid k</a:t>
            </a:r>
          </a:p>
          <a:p>
            <a:pPr lvl="2"/>
            <a:r>
              <a:rPr lang="en-IN" dirty="0"/>
              <a:t>So there are K </a:t>
            </a:r>
          </a:p>
          <a:p>
            <a:pPr lvl="2"/>
            <a:r>
              <a:rPr lang="en-IN" dirty="0"/>
              <a:t>So these the centroids which exist in the training data space</a:t>
            </a:r>
          </a:p>
          <a:p>
            <a:pPr lvl="1"/>
            <a:r>
              <a:rPr lang="en-IN" dirty="0"/>
              <a:t> </a:t>
            </a:r>
            <a:r>
              <a:rPr lang="el-GR" dirty="0"/>
              <a:t>μ</a:t>
            </a:r>
            <a:r>
              <a:rPr lang="en-IN" baseline="-25000" dirty="0"/>
              <a:t>c</a:t>
            </a:r>
            <a:r>
              <a:rPr lang="en-IN" baseline="30000" dirty="0"/>
              <a:t>i</a:t>
            </a:r>
            <a:r>
              <a:rPr lang="en-IN" dirty="0"/>
              <a:t>, is the cluster centroid of the cluster to which example x</a:t>
            </a:r>
            <a:r>
              <a:rPr lang="en-IN" baseline="30000" dirty="0"/>
              <a:t>i</a:t>
            </a:r>
            <a:r>
              <a:rPr lang="en-IN" dirty="0"/>
              <a:t> has been assigned to</a:t>
            </a:r>
          </a:p>
          <a:p>
            <a:pPr lvl="2"/>
            <a:r>
              <a:rPr lang="en-IN" dirty="0"/>
              <a:t>This is more for convenience than anything else</a:t>
            </a:r>
          </a:p>
          <a:p>
            <a:pPr lvl="3"/>
            <a:r>
              <a:rPr lang="en-IN" dirty="0"/>
              <a:t>You could look up that example </a:t>
            </a:r>
            <a:r>
              <a:rPr lang="en-IN" dirty="0" err="1"/>
              <a:t>i</a:t>
            </a:r>
            <a:r>
              <a:rPr lang="en-IN" dirty="0"/>
              <a:t> is indexed to cluster j (using the c vector), where j is between 1 and K</a:t>
            </a:r>
          </a:p>
          <a:p>
            <a:pPr lvl="3"/>
            <a:r>
              <a:rPr lang="en-IN" dirty="0"/>
              <a:t>Then look up the value associated with cluster j in the </a:t>
            </a:r>
            <a:r>
              <a:rPr lang="el-GR" dirty="0"/>
              <a:t>μ </a:t>
            </a:r>
            <a:r>
              <a:rPr lang="en-IN" dirty="0"/>
              <a:t>vector (i.e. what are the features associated with </a:t>
            </a:r>
            <a:r>
              <a:rPr lang="el-GR" dirty="0"/>
              <a:t>μ</a:t>
            </a:r>
            <a:r>
              <a:rPr lang="en-IN" baseline="-25000" dirty="0"/>
              <a:t>j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But instead, for easy description, we have this variable which gets exactly the same value </a:t>
            </a:r>
          </a:p>
          <a:p>
            <a:pPr lvl="2"/>
            <a:r>
              <a:rPr lang="en-IN" dirty="0"/>
              <a:t>Lets say x</a:t>
            </a:r>
            <a:r>
              <a:rPr lang="en-IN" baseline="30000" dirty="0"/>
              <a:t>i </a:t>
            </a:r>
            <a:r>
              <a:rPr lang="en-IN" dirty="0"/>
              <a:t>as been assigned to cluster 5</a:t>
            </a:r>
          </a:p>
          <a:p>
            <a:pPr lvl="3"/>
            <a:r>
              <a:rPr lang="en-IN" dirty="0"/>
              <a:t>Means that</a:t>
            </a:r>
          </a:p>
          <a:p>
            <a:pPr lvl="4"/>
            <a:r>
              <a:rPr lang="en-IN" dirty="0"/>
              <a:t>c</a:t>
            </a:r>
            <a:r>
              <a:rPr lang="en-IN" baseline="30000" dirty="0"/>
              <a:t>i</a:t>
            </a:r>
            <a:r>
              <a:rPr lang="en-IN" dirty="0"/>
              <a:t> = 5</a:t>
            </a:r>
          </a:p>
          <a:p>
            <a:pPr lvl="4"/>
            <a:r>
              <a:rPr lang="el-GR" dirty="0"/>
              <a:t>μ</a:t>
            </a:r>
            <a:r>
              <a:rPr lang="en-IN" baseline="-25000" dirty="0"/>
              <a:t>c</a:t>
            </a:r>
            <a:r>
              <a:rPr lang="en-IN" baseline="30000" dirty="0"/>
              <a:t>i</a:t>
            </a:r>
            <a:r>
              <a:rPr lang="en-IN" dirty="0"/>
              <a:t>, = </a:t>
            </a:r>
            <a:r>
              <a:rPr lang="el-GR" dirty="0"/>
              <a:t>μ</a:t>
            </a:r>
            <a:r>
              <a:rPr lang="el-GR" baseline="-25000" dirty="0"/>
              <a:t>5</a:t>
            </a: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8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3DE5-F4B6-694A-88D9-90227357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F353-F717-854D-9FD8-AD0686A3E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24" y="365125"/>
            <a:ext cx="10946176" cy="5811838"/>
          </a:xfrm>
        </p:spPr>
        <p:txBody>
          <a:bodyPr>
            <a:normAutofit/>
          </a:bodyPr>
          <a:lstStyle/>
          <a:p>
            <a:r>
              <a:rPr lang="en-IN" dirty="0"/>
              <a:t>Using this notation we can write the optimization objective;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IN" dirty="0"/>
              <a:t>i.e. squared distances between training example x</a:t>
            </a:r>
            <a:r>
              <a:rPr lang="en-IN" baseline="30000" dirty="0"/>
              <a:t>i </a:t>
            </a:r>
            <a:r>
              <a:rPr lang="en-IN" dirty="0"/>
              <a:t>and the cluster centroid to which x</a:t>
            </a:r>
            <a:r>
              <a:rPr lang="en-IN" baseline="30000" dirty="0"/>
              <a:t>i </a:t>
            </a:r>
            <a:r>
              <a:rPr lang="en-IN" dirty="0"/>
              <a:t>has been assigned to. This is just what we've been doing, as the visual description below shows;</a:t>
            </a:r>
          </a:p>
          <a:p>
            <a:pPr lvl="1"/>
            <a:r>
              <a:rPr lang="en-IN" dirty="0"/>
              <a:t>The red line here shows the distances between the example x</a:t>
            </a:r>
            <a:r>
              <a:rPr lang="en-IN" baseline="30000" dirty="0"/>
              <a:t>i </a:t>
            </a:r>
            <a:r>
              <a:rPr lang="en-IN" dirty="0"/>
              <a:t>and the cluster to which that example has been assigned</a:t>
            </a:r>
          </a:p>
          <a:p>
            <a:pPr lvl="2"/>
            <a:r>
              <a:rPr lang="en-IN" dirty="0"/>
              <a:t>Means that when the example is very close to the cluster, this value is small</a:t>
            </a:r>
          </a:p>
          <a:p>
            <a:pPr lvl="2"/>
            <a:r>
              <a:rPr lang="en-IN" dirty="0"/>
              <a:t>When the cluster is very far away from the example, the value is large</a:t>
            </a:r>
          </a:p>
          <a:p>
            <a:r>
              <a:rPr lang="en-IN" dirty="0"/>
              <a:t>This is sometimes called the </a:t>
            </a:r>
            <a:r>
              <a:rPr lang="en-IN" b="1" dirty="0"/>
              <a:t>distortion</a:t>
            </a:r>
            <a:r>
              <a:rPr lang="en-IN" dirty="0"/>
              <a:t> (or </a:t>
            </a:r>
            <a:r>
              <a:rPr lang="en-IN" b="1" dirty="0"/>
              <a:t>distortion cost function</a:t>
            </a:r>
            <a:r>
              <a:rPr lang="en-IN" dirty="0"/>
              <a:t>)</a:t>
            </a:r>
          </a:p>
          <a:p>
            <a:r>
              <a:rPr lang="en-IN" dirty="0"/>
              <a:t>So we are finding the values which minimizes this function;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A3A1D-305B-BA4F-9AF9-D050EA59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19" y="816472"/>
            <a:ext cx="5718443" cy="78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D0C0E-6B09-8745-80A3-0A351F6B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76" y="4829175"/>
            <a:ext cx="2668076" cy="186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30A12-C177-5A48-9F02-3E1BD410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51" y="5649650"/>
            <a:ext cx="4605739" cy="8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DA49-4E49-824B-9E38-CDD17748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849A-3C0B-2344-A9B5-884E12E3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59" y="517793"/>
            <a:ext cx="10858041" cy="5659170"/>
          </a:xfrm>
        </p:spPr>
        <p:txBody>
          <a:bodyPr/>
          <a:lstStyle/>
          <a:p>
            <a:r>
              <a:rPr lang="en-IN" dirty="0"/>
              <a:t>If we consider the k-means algorithm</a:t>
            </a:r>
          </a:p>
          <a:p>
            <a:pPr lvl="1"/>
            <a:r>
              <a:rPr lang="en-IN" dirty="0"/>
              <a:t>The </a:t>
            </a:r>
            <a:r>
              <a:rPr lang="en-IN" b="1" dirty="0"/>
              <a:t>cluster assigned step</a:t>
            </a:r>
            <a:r>
              <a:rPr lang="en-IN" dirty="0"/>
              <a:t> is minimizing J(...) with respect to c</a:t>
            </a:r>
            <a:r>
              <a:rPr lang="en-IN" baseline="30000" dirty="0"/>
              <a:t>1</a:t>
            </a:r>
            <a:r>
              <a:rPr lang="en-IN" dirty="0"/>
              <a:t>, c</a:t>
            </a:r>
            <a:r>
              <a:rPr lang="en-IN" baseline="30000" dirty="0"/>
              <a:t>2</a:t>
            </a:r>
            <a:r>
              <a:rPr lang="en-IN" dirty="0"/>
              <a:t> ... c</a:t>
            </a:r>
            <a:r>
              <a:rPr lang="en-IN" baseline="30000" dirty="0"/>
              <a:t>i</a:t>
            </a:r>
            <a:r>
              <a:rPr lang="en-IN" dirty="0"/>
              <a:t> </a:t>
            </a:r>
          </a:p>
          <a:p>
            <a:pPr lvl="2"/>
            <a:r>
              <a:rPr lang="en-IN" dirty="0"/>
              <a:t>i.e. find the centroid closest to each example</a:t>
            </a:r>
          </a:p>
          <a:p>
            <a:pPr lvl="2"/>
            <a:r>
              <a:rPr lang="en-IN" dirty="0"/>
              <a:t>Doesn't change the centroids themselves</a:t>
            </a:r>
          </a:p>
          <a:p>
            <a:pPr lvl="1"/>
            <a:r>
              <a:rPr lang="en-IN" dirty="0"/>
              <a:t>The </a:t>
            </a:r>
            <a:r>
              <a:rPr lang="en-IN" b="1" dirty="0"/>
              <a:t>move centroid step</a:t>
            </a:r>
            <a:endParaRPr lang="en-IN" dirty="0"/>
          </a:p>
          <a:p>
            <a:pPr lvl="2"/>
            <a:r>
              <a:rPr lang="en-IN" dirty="0"/>
              <a:t>We can show this step is choosing the values of </a:t>
            </a:r>
            <a:r>
              <a:rPr lang="el-GR" dirty="0"/>
              <a:t>μ </a:t>
            </a:r>
            <a:r>
              <a:rPr lang="en-IN" dirty="0"/>
              <a:t>which minimizes J(...) with respect to </a:t>
            </a:r>
            <a:r>
              <a:rPr lang="el-GR" dirty="0"/>
              <a:t>μ</a:t>
            </a:r>
          </a:p>
          <a:p>
            <a:pPr lvl="1"/>
            <a:r>
              <a:rPr lang="en-IN" dirty="0"/>
              <a:t>So, we're partitioning the algorithm into two parts</a:t>
            </a:r>
          </a:p>
          <a:p>
            <a:pPr lvl="2"/>
            <a:r>
              <a:rPr lang="en-IN" dirty="0"/>
              <a:t>First part minimizes the c variables</a:t>
            </a:r>
          </a:p>
          <a:p>
            <a:pPr lvl="2"/>
            <a:r>
              <a:rPr lang="en-IN" dirty="0"/>
              <a:t>Second part minimizes the J variables</a:t>
            </a:r>
          </a:p>
          <a:p>
            <a:r>
              <a:rPr lang="en-IN" dirty="0"/>
              <a:t>We can use this knowledge to help debug our K-means algorithm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ABA00-0F09-8B41-ADE4-5E6537F7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61" y="4555281"/>
            <a:ext cx="4119447" cy="21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8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BD4A-ED6C-C044-9496-73D05B94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6" y="-218769"/>
            <a:ext cx="10515600" cy="1325563"/>
          </a:xfrm>
        </p:spPr>
        <p:txBody>
          <a:bodyPr/>
          <a:lstStyle/>
          <a:p>
            <a:r>
              <a:rPr lang="en-IN" b="1" dirty="0"/>
              <a:t>Random initialization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A407-1F17-4F4E-9624-F40C6E2C3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8" y="723938"/>
            <a:ext cx="11588827" cy="3363320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How we initialize K-means</a:t>
            </a:r>
          </a:p>
          <a:p>
            <a:pPr lvl="1"/>
            <a:r>
              <a:rPr lang="en-IN" dirty="0"/>
              <a:t>And how avoid local optimum</a:t>
            </a:r>
          </a:p>
          <a:p>
            <a:r>
              <a:rPr lang="en-IN" dirty="0"/>
              <a:t>Consider clustering algorithm</a:t>
            </a:r>
          </a:p>
          <a:p>
            <a:pPr lvl="1"/>
            <a:r>
              <a:rPr lang="en-IN" dirty="0"/>
              <a:t>Never spoke about how we initialize the centroids</a:t>
            </a:r>
          </a:p>
          <a:p>
            <a:pPr lvl="2"/>
            <a:r>
              <a:rPr lang="en-IN" dirty="0"/>
              <a:t>A few ways - one method is most recommended</a:t>
            </a:r>
          </a:p>
          <a:p>
            <a:r>
              <a:rPr lang="en-IN" dirty="0"/>
              <a:t>Have number of centroids set to less than number of examples (K &lt; m) (if K &gt; m we have a problem)</a:t>
            </a:r>
          </a:p>
          <a:p>
            <a:pPr lvl="1"/>
            <a:r>
              <a:rPr lang="en-IN" dirty="0"/>
              <a:t>Randomly pick K training examples</a:t>
            </a:r>
          </a:p>
          <a:p>
            <a:pPr lvl="1"/>
            <a:r>
              <a:rPr lang="en-IN" dirty="0"/>
              <a:t>Set </a:t>
            </a:r>
            <a:r>
              <a:rPr lang="el-GR" dirty="0"/>
              <a:t>μ</a:t>
            </a:r>
            <a:r>
              <a:rPr lang="el-GR" baseline="-25000" dirty="0"/>
              <a:t>1</a:t>
            </a:r>
            <a:r>
              <a:rPr lang="el-GR" dirty="0"/>
              <a:t> </a:t>
            </a:r>
            <a:r>
              <a:rPr lang="en-IN" dirty="0"/>
              <a:t>up to </a:t>
            </a:r>
            <a:r>
              <a:rPr lang="el-GR" dirty="0"/>
              <a:t>μ</a:t>
            </a:r>
            <a:r>
              <a:rPr lang="en-IN" baseline="-25000" dirty="0"/>
              <a:t>K</a:t>
            </a:r>
            <a:r>
              <a:rPr lang="en-IN" dirty="0"/>
              <a:t> to these example's values</a:t>
            </a:r>
          </a:p>
          <a:p>
            <a:r>
              <a:rPr lang="en-IN" dirty="0"/>
              <a:t>K means can converge to different solutions depending on the initialization setup</a:t>
            </a:r>
          </a:p>
          <a:p>
            <a:pPr lvl="1"/>
            <a:r>
              <a:rPr lang="en-IN" dirty="0"/>
              <a:t>Risk of local optimum</a:t>
            </a:r>
          </a:p>
          <a:p>
            <a:endParaRPr lang="en-IN" dirty="0"/>
          </a:p>
          <a:p>
            <a:pPr lvl="1"/>
            <a:r>
              <a:rPr lang="en-IN" dirty="0"/>
              <a:t>The local optimum are valid convergence, but local optimum not global ones</a:t>
            </a:r>
          </a:p>
          <a:p>
            <a:r>
              <a:rPr lang="en-IN" dirty="0"/>
              <a:t>If this is a concern</a:t>
            </a:r>
          </a:p>
          <a:p>
            <a:pPr lvl="1"/>
            <a:r>
              <a:rPr lang="en-IN" dirty="0"/>
              <a:t>We can do multiple random initializations</a:t>
            </a:r>
          </a:p>
          <a:p>
            <a:pPr lvl="2"/>
            <a:r>
              <a:rPr lang="en-IN" dirty="0"/>
              <a:t>See if we get the same result - many same results are likely to indicate a global optimum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7C5B-FF0D-094C-86CE-CED4A770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44" y="4075491"/>
            <a:ext cx="4813912" cy="27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4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EC8E-EDB7-3841-BAA8-3F2434C8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F7C1-3624-534A-B25B-D6DF5CC2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05" y="365125"/>
            <a:ext cx="11089395" cy="58118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Algorithmically we can do this as follows;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A typical number of times to initialize K-means is 50-1000</a:t>
            </a:r>
          </a:p>
          <a:p>
            <a:pPr lvl="1"/>
            <a:r>
              <a:rPr lang="en-IN" dirty="0"/>
              <a:t>Randomly initialize K-means</a:t>
            </a:r>
          </a:p>
          <a:p>
            <a:pPr lvl="2"/>
            <a:r>
              <a:rPr lang="en-IN" dirty="0"/>
              <a:t>For each 100 random initialization run K-means</a:t>
            </a:r>
          </a:p>
          <a:p>
            <a:pPr lvl="2"/>
            <a:r>
              <a:rPr lang="en-IN" dirty="0"/>
              <a:t>Then compute the distortion on the set of cluster assignments and centroids at convergent</a:t>
            </a:r>
          </a:p>
          <a:p>
            <a:pPr lvl="2"/>
            <a:r>
              <a:rPr lang="en-IN" dirty="0"/>
              <a:t>End with 100 ways of cluster the data</a:t>
            </a:r>
          </a:p>
          <a:p>
            <a:pPr lvl="2"/>
            <a:r>
              <a:rPr lang="en-IN" dirty="0"/>
              <a:t>Pick the clustering which gave the lowest distortion</a:t>
            </a:r>
          </a:p>
          <a:p>
            <a:r>
              <a:rPr lang="en-IN" dirty="0"/>
              <a:t>If you're running K means with 2-10 clusters can help find better global optimum</a:t>
            </a:r>
          </a:p>
          <a:p>
            <a:pPr lvl="1"/>
            <a:r>
              <a:rPr lang="en-IN" dirty="0"/>
              <a:t>If K is larger than 10, then multiple random initializations are less likely to be necessary</a:t>
            </a:r>
          </a:p>
          <a:p>
            <a:pPr lvl="1"/>
            <a:r>
              <a:rPr lang="en-IN" dirty="0"/>
              <a:t>First solution is probably good enough (better granularity of clustering)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7348D-0D9D-EC42-982B-D08E4E02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66" y="812219"/>
            <a:ext cx="5821802" cy="17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02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806-A480-BB43-BAA6-6651BBFC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How do we choose the number of clusters?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9B6CA-3CEB-EE4F-A68D-A38B4352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Choosing K?</a:t>
            </a:r>
          </a:p>
          <a:p>
            <a:pPr lvl="1"/>
            <a:r>
              <a:rPr lang="en-IN" dirty="0"/>
              <a:t>Not a great way to do this automatically</a:t>
            </a:r>
          </a:p>
          <a:p>
            <a:pPr lvl="1"/>
            <a:r>
              <a:rPr lang="en-IN" dirty="0"/>
              <a:t>Normally use visualizations to do it manually</a:t>
            </a:r>
          </a:p>
          <a:p>
            <a:r>
              <a:rPr lang="en-IN" dirty="0"/>
              <a:t>What are the intuitions regarding the data?</a:t>
            </a:r>
          </a:p>
          <a:p>
            <a:r>
              <a:rPr lang="en-IN" dirty="0"/>
              <a:t>Why is this hard</a:t>
            </a:r>
          </a:p>
          <a:p>
            <a:pPr lvl="1"/>
            <a:r>
              <a:rPr lang="en-IN" dirty="0"/>
              <a:t>Sometimes very ambiguous</a:t>
            </a:r>
          </a:p>
          <a:p>
            <a:pPr lvl="2"/>
            <a:r>
              <a:rPr lang="en-IN" dirty="0"/>
              <a:t>e.g. two clusters or four clusters</a:t>
            </a:r>
          </a:p>
          <a:p>
            <a:pPr lvl="2"/>
            <a:r>
              <a:rPr lang="en-IN" dirty="0"/>
              <a:t>Not necessarily a correct answer</a:t>
            </a:r>
          </a:p>
          <a:p>
            <a:pPr lvl="1"/>
            <a:r>
              <a:rPr lang="en-IN" dirty="0"/>
              <a:t>This is why doing it automatic this is hard</a:t>
            </a:r>
          </a:p>
          <a:p>
            <a:br>
              <a:rPr lang="en-IN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4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53C3-D02B-9148-9E09-4DC50CE0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0970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Elbow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0C36-02CF-BB45-9389-1698FE80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69" y="727113"/>
            <a:ext cx="7733841" cy="543131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Vary K and compute cost function at a range of K values</a:t>
            </a:r>
          </a:p>
          <a:p>
            <a:r>
              <a:rPr lang="en-IN" dirty="0"/>
              <a:t>As K increases J(...) minimum value should decrease (i.e. you decrease the granularity so centroids can better optimize)</a:t>
            </a:r>
          </a:p>
          <a:p>
            <a:pPr lvl="1"/>
            <a:r>
              <a:rPr lang="en-IN" dirty="0"/>
              <a:t>Plot this (K vs J())</a:t>
            </a:r>
          </a:p>
          <a:p>
            <a:r>
              <a:rPr lang="en-IN" dirty="0"/>
              <a:t>Look for the "elbow" on the graph</a:t>
            </a:r>
          </a:p>
          <a:p>
            <a:r>
              <a:rPr lang="en-IN" dirty="0"/>
              <a:t>Chose the "elbow" number of clusters</a:t>
            </a:r>
          </a:p>
          <a:p>
            <a:r>
              <a:rPr lang="en-IN" dirty="0"/>
              <a:t>If you get a nice plot this is a reasonable way of choosing K</a:t>
            </a:r>
          </a:p>
          <a:p>
            <a:r>
              <a:rPr lang="en-IN" dirty="0"/>
              <a:t>Risks</a:t>
            </a:r>
          </a:p>
          <a:p>
            <a:pPr lvl="1"/>
            <a:r>
              <a:rPr lang="en-IN" dirty="0"/>
              <a:t>Normally you don't get a a nice line -&gt; no clear elbow on curve</a:t>
            </a:r>
          </a:p>
          <a:p>
            <a:pPr lvl="1"/>
            <a:r>
              <a:rPr lang="en-IN" dirty="0"/>
              <a:t>Not really that helpful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C8611-704A-9A4B-97AE-0078FBF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0" y="1887786"/>
            <a:ext cx="4546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0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3970-47A3-3E4B-9A57-71DD8B13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3" y="-218769"/>
            <a:ext cx="10515600" cy="1325563"/>
          </a:xfrm>
        </p:spPr>
        <p:txBody>
          <a:bodyPr/>
          <a:lstStyle/>
          <a:p>
            <a:r>
              <a:rPr lang="en-IN" b="1" dirty="0"/>
              <a:t>Another method for choosing 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591E4-2961-244C-9C69-7E47D637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53" y="745972"/>
            <a:ext cx="7887159" cy="590821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Using K-means for market segmentation</a:t>
            </a:r>
          </a:p>
          <a:p>
            <a:r>
              <a:rPr lang="en-IN" dirty="0"/>
              <a:t>Running K-means for a later/downstream purpose</a:t>
            </a:r>
          </a:p>
          <a:p>
            <a:pPr lvl="1"/>
            <a:r>
              <a:rPr lang="en-IN" dirty="0"/>
              <a:t>See how well different number of clusters serve you later needs</a:t>
            </a:r>
          </a:p>
          <a:p>
            <a:r>
              <a:rPr lang="en-IN" dirty="0"/>
              <a:t>e.g.</a:t>
            </a:r>
          </a:p>
          <a:p>
            <a:pPr lvl="1"/>
            <a:r>
              <a:rPr lang="en-IN" dirty="0"/>
              <a:t>T-shirt size example</a:t>
            </a:r>
          </a:p>
          <a:p>
            <a:pPr lvl="2"/>
            <a:r>
              <a:rPr lang="en-IN" dirty="0"/>
              <a:t>If you have three sizes (S,M,L)</a:t>
            </a:r>
          </a:p>
          <a:p>
            <a:pPr lvl="2"/>
            <a:r>
              <a:rPr lang="en-IN" dirty="0"/>
              <a:t>Or five sizes (XS, S, M, L, XL)</a:t>
            </a:r>
          </a:p>
          <a:p>
            <a:pPr lvl="2"/>
            <a:r>
              <a:rPr lang="en-IN" dirty="0"/>
              <a:t>Run K means where K = 3 and K = 5</a:t>
            </a:r>
            <a:br>
              <a:rPr lang="en-IN" dirty="0"/>
            </a:br>
            <a:endParaRPr lang="en-IN" dirty="0"/>
          </a:p>
          <a:p>
            <a:pPr lvl="1"/>
            <a:r>
              <a:rPr lang="en-IN" dirty="0"/>
              <a:t>How does this look</a:t>
            </a:r>
          </a:p>
          <a:p>
            <a:r>
              <a:rPr lang="en-IN" dirty="0"/>
              <a:t>This gives a way to chose the number of clusters</a:t>
            </a:r>
          </a:p>
          <a:p>
            <a:pPr lvl="1"/>
            <a:r>
              <a:rPr lang="en-IN" dirty="0"/>
              <a:t>Could consider the cost of making extra sizes vs. how well distributed the products are</a:t>
            </a:r>
          </a:p>
          <a:p>
            <a:pPr lvl="1"/>
            <a:r>
              <a:rPr lang="en-IN" dirty="0"/>
              <a:t>How important are those sizes though? (e.g. more sizes might make the customers happier)</a:t>
            </a:r>
          </a:p>
          <a:p>
            <a:pPr lvl="1"/>
            <a:r>
              <a:rPr lang="en-IN" dirty="0"/>
              <a:t>So applied problem may help guide the number </a:t>
            </a:r>
            <a:r>
              <a:rPr lang="en-IN"/>
              <a:t>of clusters</a:t>
            </a:r>
            <a:br>
              <a:rPr lang="en-IN" dirty="0"/>
            </a:b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86103-FC0F-5B43-8F49-1629213C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48" y="1951934"/>
            <a:ext cx="4890495" cy="2050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9EED6-0789-8F48-9677-A60923AB663A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Classification problems</a:t>
            </a:r>
          </a:p>
          <a:p>
            <a:pPr lvl="1"/>
            <a:r>
              <a:rPr lang="en-IN" dirty="0"/>
              <a:t>Email -&gt; spam/not spam?</a:t>
            </a:r>
          </a:p>
          <a:p>
            <a:pPr lvl="1"/>
            <a:r>
              <a:rPr lang="en-IN" dirty="0"/>
              <a:t>Online transactions -&gt; fraudulent?</a:t>
            </a:r>
          </a:p>
          <a:p>
            <a:pPr lvl="1"/>
            <a:r>
              <a:rPr lang="en-IN" dirty="0" err="1"/>
              <a:t>Tumor</a:t>
            </a:r>
            <a:r>
              <a:rPr lang="en-IN" dirty="0"/>
              <a:t> -&gt; Malignant/benign</a:t>
            </a:r>
          </a:p>
        </p:txBody>
      </p:sp>
    </p:spTree>
    <p:extLst>
      <p:ext uri="{BB962C8B-B14F-4D97-AF65-F5344CB8AC3E}">
        <p14:creationId xmlns:p14="http://schemas.microsoft.com/office/powerpoint/2010/main" val="327941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>
            <a:extLst>
              <a:ext uri="{FF2B5EF4-FFF2-40B4-BE49-F238E27FC236}">
                <a16:creationId xmlns:a16="http://schemas.microsoft.com/office/drawing/2014/main" id="{03DC1268-F754-2B42-B0EB-D1F681F9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Distance Function Measurements</a:t>
            </a:r>
            <a:endParaRPr lang="zh-CN" altLang="en-US"/>
          </a:p>
        </p:txBody>
      </p:sp>
      <p:sp>
        <p:nvSpPr>
          <p:cNvPr id="125955" name="内容占位符 2">
            <a:extLst>
              <a:ext uri="{FF2B5EF4-FFF2-40B4-BE49-F238E27FC236}">
                <a16:creationId xmlns:a16="http://schemas.microsoft.com/office/drawing/2014/main" id="{64F6510F-6F02-9643-A7C4-AED64DC5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25956" name="Picture 2">
            <a:extLst>
              <a:ext uri="{FF2B5EF4-FFF2-40B4-BE49-F238E27FC236}">
                <a16:creationId xmlns:a16="http://schemas.microsoft.com/office/drawing/2014/main" id="{82352C9B-BB6F-3A4F-AF28-1F5C58C1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628776"/>
            <a:ext cx="459105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86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>
            <a:extLst>
              <a:ext uri="{FF2B5EF4-FFF2-40B4-BE49-F238E27FC236}">
                <a16:creationId xmlns:a16="http://schemas.microsoft.com/office/drawing/2014/main" id="{1C2085E4-0FE0-6E4F-B3A6-9563A534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Hamming Distance</a:t>
            </a:r>
            <a:endParaRPr lang="zh-CN" altLang="en-US"/>
          </a:p>
        </p:txBody>
      </p:sp>
      <p:sp>
        <p:nvSpPr>
          <p:cNvPr id="126979" name="内容占位符 2">
            <a:extLst>
              <a:ext uri="{FF2B5EF4-FFF2-40B4-BE49-F238E27FC236}">
                <a16:creationId xmlns:a16="http://schemas.microsoft.com/office/drawing/2014/main" id="{3B5D8DA1-4D05-A14D-8FA4-150DD3991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For category variables, Hamming distance can be used.</a:t>
            </a:r>
            <a:endParaRPr lang="zh-CN" altLang="en-US"/>
          </a:p>
        </p:txBody>
      </p:sp>
      <p:pic>
        <p:nvPicPr>
          <p:cNvPr id="126980" name="Picture 2">
            <a:extLst>
              <a:ext uri="{FF2B5EF4-FFF2-40B4-BE49-F238E27FC236}">
                <a16:creationId xmlns:a16="http://schemas.microsoft.com/office/drawing/2014/main" id="{E8591A25-C1D7-3445-890F-9413950E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2708276"/>
            <a:ext cx="32512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71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>
            <a:extLst>
              <a:ext uri="{FF2B5EF4-FFF2-40B4-BE49-F238E27FC236}">
                <a16:creationId xmlns:a16="http://schemas.microsoft.com/office/drawing/2014/main" id="{DFFF40BF-6568-8D4B-A150-1A9BCA3E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K-Nearest-Neighbors</a:t>
            </a:r>
            <a:endParaRPr lang="zh-CN" altLang="en-US"/>
          </a:p>
        </p:txBody>
      </p:sp>
      <p:pic>
        <p:nvPicPr>
          <p:cNvPr id="128003" name="内容占位符 3">
            <a:extLst>
              <a:ext uri="{FF2B5EF4-FFF2-40B4-BE49-F238E27FC236}">
                <a16:creationId xmlns:a16="http://schemas.microsoft.com/office/drawing/2014/main" id="{FC5F462E-1FA6-FE46-BB61-D9805E28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875" y="2355850"/>
            <a:ext cx="4032250" cy="3175000"/>
          </a:xfrm>
        </p:spPr>
      </p:pic>
    </p:spTree>
    <p:extLst>
      <p:ext uri="{BB962C8B-B14F-4D97-AF65-F5344CB8AC3E}">
        <p14:creationId xmlns:p14="http://schemas.microsoft.com/office/powerpoint/2010/main" val="4375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5C366-985F-AF4B-9839-F6C9F75F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CN" dirty="0"/>
              <a:t>What is the most possible label for c?</a:t>
            </a:r>
            <a:endParaRPr lang="zh-CN" altLang="en-US" dirty="0"/>
          </a:p>
        </p:txBody>
      </p:sp>
      <p:sp>
        <p:nvSpPr>
          <p:cNvPr id="129027" name="内容占位符 2">
            <a:extLst>
              <a:ext uri="{FF2B5EF4-FFF2-40B4-BE49-F238E27FC236}">
                <a16:creationId xmlns:a16="http://schemas.microsoft.com/office/drawing/2014/main" id="{A42FE772-B37D-AF4C-B9B6-2DBD565B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29028" name="内容占位符 3">
            <a:extLst>
              <a:ext uri="{FF2B5EF4-FFF2-40B4-BE49-F238E27FC236}">
                <a16:creationId xmlns:a16="http://schemas.microsoft.com/office/drawing/2014/main" id="{D6472F6C-F3BF-5949-B664-96E2F5E5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557339"/>
            <a:ext cx="640873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TextBox 4">
            <a:extLst>
              <a:ext uri="{FF2B5EF4-FFF2-40B4-BE49-F238E27FC236}">
                <a16:creationId xmlns:a16="http://schemas.microsoft.com/office/drawing/2014/main" id="{0117138A-D491-A34C-A450-661FD9015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3716338"/>
            <a:ext cx="292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黑体" panose="02010609060101010101" pitchFamily="49" charset="-122"/>
              </a:rPr>
              <a:t>c</a:t>
            </a: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51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EADC-E9D9-DF4D-9B2B-38B179AA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CN" dirty="0"/>
              <a:t>What is the most possible label for c?</a:t>
            </a:r>
            <a:endParaRPr lang="zh-CN" altLang="en-US" dirty="0"/>
          </a:p>
        </p:txBody>
      </p:sp>
      <p:sp>
        <p:nvSpPr>
          <p:cNvPr id="130051" name="内容占位符 2">
            <a:extLst>
              <a:ext uri="{FF2B5EF4-FFF2-40B4-BE49-F238E27FC236}">
                <a16:creationId xmlns:a16="http://schemas.microsoft.com/office/drawing/2014/main" id="{24E481AA-6B87-7A48-AA58-AF6460BC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Solution: Looking for the nearest K neighbors of c.</a:t>
            </a:r>
          </a:p>
          <a:p>
            <a:pPr eaLnBrk="1" hangingPunct="1"/>
            <a:r>
              <a:rPr lang="en-US" altLang="zh-CN"/>
              <a:t>Take the majority label as c’s label</a:t>
            </a:r>
          </a:p>
          <a:p>
            <a:pPr eaLnBrk="1" hangingPunct="1"/>
            <a:r>
              <a:rPr lang="en-US" altLang="zh-CN"/>
              <a:t>Let’s suppose k = 3: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4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B1AE4-DF7D-734E-83D8-20E0C9A1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CN" dirty="0"/>
              <a:t>What is the most possible label for c?</a:t>
            </a:r>
            <a:endParaRPr lang="zh-CN" altLang="en-US" dirty="0"/>
          </a:p>
        </p:txBody>
      </p:sp>
      <p:sp>
        <p:nvSpPr>
          <p:cNvPr id="131075" name="内容占位符 2">
            <a:extLst>
              <a:ext uri="{FF2B5EF4-FFF2-40B4-BE49-F238E27FC236}">
                <a16:creationId xmlns:a16="http://schemas.microsoft.com/office/drawing/2014/main" id="{853CACFB-A2CE-D745-A28E-E79F7929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131076" name="内容占位符 3">
            <a:extLst>
              <a:ext uri="{FF2B5EF4-FFF2-40B4-BE49-F238E27FC236}">
                <a16:creationId xmlns:a16="http://schemas.microsoft.com/office/drawing/2014/main" id="{AAC07EED-69D6-BB4B-AB73-7BFD8B66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557339"/>
            <a:ext cx="640873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TextBox 4">
            <a:extLst>
              <a:ext uri="{FF2B5EF4-FFF2-40B4-BE49-F238E27FC236}">
                <a16:creationId xmlns:a16="http://schemas.microsoft.com/office/drawing/2014/main" id="{467223BE-C1A1-A541-B3A5-463C81B13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3716338"/>
            <a:ext cx="292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黑体" panose="02010609060101010101" pitchFamily="49" charset="-122"/>
              </a:rPr>
              <a:t>c</a:t>
            </a:r>
            <a:endParaRPr lang="zh-CN" altLang="en-US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44506E-8AFF-C247-8C37-3CCAA686FE95}"/>
              </a:ext>
            </a:extLst>
          </p:cNvPr>
          <p:cNvSpPr/>
          <p:nvPr/>
        </p:nvSpPr>
        <p:spPr>
          <a:xfrm>
            <a:off x="4978401" y="3140075"/>
            <a:ext cx="1509713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32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599</Words>
  <Application>Microsoft Macintosh PowerPoint</Application>
  <PresentationFormat>Widescreen</PresentationFormat>
  <Paragraphs>230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Franklin Gothic Book</vt:lpstr>
      <vt:lpstr>Garamond</vt:lpstr>
      <vt:lpstr>Wingdings</vt:lpstr>
      <vt:lpstr>Office Theme</vt:lpstr>
      <vt:lpstr>K-Nearest-Neighbors Algorithm and Its Application</vt:lpstr>
      <vt:lpstr>K-Nearest-Neighbors Algorithm</vt:lpstr>
      <vt:lpstr>K-Nearest-Neighbors Algorithm</vt:lpstr>
      <vt:lpstr>Distance Function Measurements</vt:lpstr>
      <vt:lpstr>Hamming Distance</vt:lpstr>
      <vt:lpstr>K-Nearest-Neighbors</vt:lpstr>
      <vt:lpstr>What is the most possible label for c?</vt:lpstr>
      <vt:lpstr>What is the most possible label for c?</vt:lpstr>
      <vt:lpstr>What is the most possible label for c?</vt:lpstr>
      <vt:lpstr>What is the most possible label for c?</vt:lpstr>
      <vt:lpstr>Voronoi Diagram</vt:lpstr>
      <vt:lpstr>Voronoi Diagram</vt:lpstr>
      <vt:lpstr>Remarks</vt:lpstr>
      <vt:lpstr>Choosing the most suitable K</vt:lpstr>
      <vt:lpstr>Normalization</vt:lpstr>
      <vt:lpstr>Normalization</vt:lpstr>
      <vt:lpstr>Normalization</vt:lpstr>
      <vt:lpstr>Normalization</vt:lpstr>
      <vt:lpstr>k-Nearest Neighbor Classification (kNN)</vt:lpstr>
      <vt:lpstr>Discussions</vt:lpstr>
      <vt:lpstr>K- Means</vt:lpstr>
      <vt:lpstr>Clustering</vt:lpstr>
      <vt:lpstr>K-means algorithm</vt:lpstr>
      <vt:lpstr>Algorithm overview</vt:lpstr>
      <vt:lpstr>PowerPoint Presentation</vt:lpstr>
      <vt:lpstr>Formal Definition</vt:lpstr>
      <vt:lpstr>PowerPoint Presentation</vt:lpstr>
      <vt:lpstr>K-means for non-separated clusters</vt:lpstr>
      <vt:lpstr>PowerPoint Presentation</vt:lpstr>
      <vt:lpstr>K means optimization objective</vt:lpstr>
      <vt:lpstr>PowerPoint Presentation</vt:lpstr>
      <vt:lpstr>PowerPoint Presentation</vt:lpstr>
      <vt:lpstr>PowerPoint Presentation</vt:lpstr>
      <vt:lpstr>Random initialization</vt:lpstr>
      <vt:lpstr>    </vt:lpstr>
      <vt:lpstr>How do we choose the number of clusters?</vt:lpstr>
      <vt:lpstr>Elbow method</vt:lpstr>
      <vt:lpstr>Another method for choosing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 Means</dc:title>
  <dc:creator>Microsoft Office User</dc:creator>
  <cp:lastModifiedBy>Microsoft Office User</cp:lastModifiedBy>
  <cp:revision>8</cp:revision>
  <dcterms:created xsi:type="dcterms:W3CDTF">2019-10-21T05:43:42Z</dcterms:created>
  <dcterms:modified xsi:type="dcterms:W3CDTF">2019-10-22T03:45:57Z</dcterms:modified>
</cp:coreProperties>
</file>